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layfair Display Medium"/>
      <p:regular r:id="rId15"/>
      <p:bold r:id="rId16"/>
      <p:italic r:id="rId17"/>
      <p:boldItalic r:id="rId18"/>
    </p:embeddedFont>
    <p:embeddedFont>
      <p:font typeface="Playfair Display"/>
      <p:bold r:id="rId19"/>
      <p:boldItalic r:id="rId20"/>
    </p:embeddedFont>
    <p:embeddedFont>
      <p:font typeface="Bree Serif"/>
      <p:regular r:id="rId21"/>
    </p:embeddedFont>
    <p:embeddedFont>
      <p:font typeface="Open Sans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BreeSerif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layfairDisplayMedium-regular.fntdata"/><Relationship Id="rId14" Type="http://schemas.openxmlformats.org/officeDocument/2006/relationships/slide" Target="slides/slide8.xml"/><Relationship Id="rId17" Type="http://schemas.openxmlformats.org/officeDocument/2006/relationships/font" Target="fonts/PlayfairDisplayMedium-italic.fntdata"/><Relationship Id="rId16" Type="http://schemas.openxmlformats.org/officeDocument/2006/relationships/font" Target="fonts/PlayfairDisplayMedium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layfairDisplay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fairDisplay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ff78a2ef7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cff78a2ef7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ff78a2ef7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cff78a2ef7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ff78a2ef7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cff78a2ef7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ff78a2ef7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cff78a2ef7_2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ff78a2ef7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cff78a2ef7_2_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ff78a2ef7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cff78a2ef7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ff78a2ef7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cff78a2ef7_2_1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ff78a2ef7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cff78a2ef7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https://wa.me/11917844632" TargetMode="External"/><Relationship Id="rId9" Type="http://schemas.openxmlformats.org/officeDocument/2006/relationships/hyperlink" Target="https://www.instagram.com/alto_elevadores/" TargetMode="External"/><Relationship Id="rId5" Type="http://schemas.openxmlformats.org/officeDocument/2006/relationships/hyperlink" Target="https://wa.me/11917844632" TargetMode="External"/><Relationship Id="rId6" Type="http://schemas.openxmlformats.org/officeDocument/2006/relationships/hyperlink" Target="https://wa.me/11917844632" TargetMode="External"/><Relationship Id="rId7" Type="http://schemas.openxmlformats.org/officeDocument/2006/relationships/hyperlink" Target="http://www.altoelevadores.com.br" TargetMode="External"/><Relationship Id="rId8" Type="http://schemas.openxmlformats.org/officeDocument/2006/relationships/hyperlink" Target="https://www.instagram.com/alto_elevado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5"/>
          <p:cNvCxnSpPr/>
          <p:nvPr/>
        </p:nvCxnSpPr>
        <p:spPr>
          <a:xfrm>
            <a:off x="514350" y="2035364"/>
            <a:ext cx="8115300" cy="0"/>
          </a:xfrm>
          <a:prstGeom prst="straightConnector1">
            <a:avLst/>
          </a:prstGeom>
          <a:noFill/>
          <a:ln cap="flat" cmpd="sng" w="1905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25"/>
          <p:cNvSpPr/>
          <p:nvPr/>
        </p:nvSpPr>
        <p:spPr>
          <a:xfrm>
            <a:off x="8426006" y="412528"/>
            <a:ext cx="203644" cy="203644"/>
          </a:xfrm>
          <a:custGeom>
            <a:rect b="b" l="l" r="r" t="t"/>
            <a:pathLst>
              <a:path extrusionOk="0" h="407288" w="407288">
                <a:moveTo>
                  <a:pt x="0" y="0"/>
                </a:moveTo>
                <a:lnTo>
                  <a:pt x="407288" y="0"/>
                </a:lnTo>
                <a:lnTo>
                  <a:pt x="407288" y="407288"/>
                </a:lnTo>
                <a:lnTo>
                  <a:pt x="0" y="407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25"/>
          <p:cNvSpPr/>
          <p:nvPr/>
        </p:nvSpPr>
        <p:spPr>
          <a:xfrm>
            <a:off x="0" y="-531624"/>
            <a:ext cx="9144000" cy="5675124"/>
          </a:xfrm>
          <a:custGeom>
            <a:rect b="b" l="l" r="r" t="t"/>
            <a:pathLst>
              <a:path extrusionOk="0" h="11350248" w="18288000">
                <a:moveTo>
                  <a:pt x="0" y="0"/>
                </a:moveTo>
                <a:lnTo>
                  <a:pt x="18288000" y="0"/>
                </a:lnTo>
                <a:lnTo>
                  <a:pt x="18288000" y="11350248"/>
                </a:lnTo>
                <a:lnTo>
                  <a:pt x="0" y="11350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b="-65446" l="0" r="0" t="-74811"/>
            </a:stretch>
          </a:blipFill>
          <a:ln>
            <a:noFill/>
          </a:ln>
        </p:spPr>
      </p:sp>
      <p:sp>
        <p:nvSpPr>
          <p:cNvPr id="132" name="Google Shape;132;p25"/>
          <p:cNvSpPr/>
          <p:nvPr/>
        </p:nvSpPr>
        <p:spPr>
          <a:xfrm>
            <a:off x="2583456" y="1059429"/>
            <a:ext cx="3813589" cy="3813589"/>
          </a:xfrm>
          <a:custGeom>
            <a:rect b="b" l="l" r="r" t="t"/>
            <a:pathLst>
              <a:path extrusionOk="0" h="7627178" w="7627178">
                <a:moveTo>
                  <a:pt x="0" y="0"/>
                </a:moveTo>
                <a:lnTo>
                  <a:pt x="7627178" y="0"/>
                </a:lnTo>
                <a:lnTo>
                  <a:pt x="7627178" y="7627177"/>
                </a:lnTo>
                <a:lnTo>
                  <a:pt x="0" y="7627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25"/>
          <p:cNvSpPr txBox="1"/>
          <p:nvPr/>
        </p:nvSpPr>
        <p:spPr>
          <a:xfrm>
            <a:off x="0" y="74391"/>
            <a:ext cx="91440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Tecnologia e Parceria Técnica para seus </a:t>
            </a:r>
            <a:r>
              <a:rPr b="1" lang="pt-BR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b="1" i="0" lang="pt-BR" sz="4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rojetos.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0" y="4595813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Transformando acessibilidade em diferencial arquitetônico em SP, MG e ES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514350" y="514350"/>
            <a:ext cx="2827464" cy="1884976"/>
          </a:xfrm>
          <a:custGeom>
            <a:rect b="b" l="l" r="r" t="t"/>
            <a:pathLst>
              <a:path extrusionOk="0" h="3769952" w="5654928">
                <a:moveTo>
                  <a:pt x="0" y="0"/>
                </a:moveTo>
                <a:lnTo>
                  <a:pt x="5654928" y="0"/>
                </a:lnTo>
                <a:lnTo>
                  <a:pt x="5654928" y="3769952"/>
                </a:lnTo>
                <a:lnTo>
                  <a:pt x="0" y="3769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465" l="0" r="0" t="-41465"/>
            </a:stretch>
          </a:blipFill>
          <a:ln>
            <a:noFill/>
          </a:ln>
        </p:spPr>
      </p:sp>
      <p:sp>
        <p:nvSpPr>
          <p:cNvPr id="140" name="Google Shape;140;p26"/>
          <p:cNvSpPr/>
          <p:nvPr/>
        </p:nvSpPr>
        <p:spPr>
          <a:xfrm>
            <a:off x="785049" y="2623063"/>
            <a:ext cx="2824482" cy="1882988"/>
          </a:xfrm>
          <a:custGeom>
            <a:rect b="b" l="l" r="r" t="t"/>
            <a:pathLst>
              <a:path extrusionOk="0" h="3765975" w="5648963">
                <a:moveTo>
                  <a:pt x="0" y="0"/>
                </a:moveTo>
                <a:lnTo>
                  <a:pt x="5648963" y="0"/>
                </a:lnTo>
                <a:lnTo>
                  <a:pt x="5648963" y="3765975"/>
                </a:lnTo>
                <a:lnTo>
                  <a:pt x="0" y="3765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113" l="0" r="0" t="-43113"/>
            </a:stretch>
          </a:blipFill>
          <a:ln>
            <a:noFill/>
          </a:ln>
        </p:spPr>
      </p:sp>
      <p:sp>
        <p:nvSpPr>
          <p:cNvPr id="141" name="Google Shape;141;p26"/>
          <p:cNvSpPr/>
          <p:nvPr/>
        </p:nvSpPr>
        <p:spPr>
          <a:xfrm>
            <a:off x="8296839" y="4316182"/>
            <a:ext cx="1008524" cy="1008524"/>
          </a:xfrm>
          <a:custGeom>
            <a:rect b="b" l="l" r="r" t="t"/>
            <a:pathLst>
              <a:path extrusionOk="0" h="2017047" w="2017047">
                <a:moveTo>
                  <a:pt x="0" y="0"/>
                </a:moveTo>
                <a:lnTo>
                  <a:pt x="2017046" y="0"/>
                </a:lnTo>
                <a:lnTo>
                  <a:pt x="2017046" y="2017047"/>
                </a:lnTo>
                <a:lnTo>
                  <a:pt x="0" y="20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26"/>
          <p:cNvSpPr txBox="1"/>
          <p:nvPr/>
        </p:nvSpPr>
        <p:spPr>
          <a:xfrm>
            <a:off x="3543300" y="581025"/>
            <a:ext cx="53919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“SABEMOS QUE O ELEVADOR É UMA DAS ETAPAS MAIS CRÍTICAS DA OBRA”</a:t>
            </a:r>
            <a:endParaRPr sz="700"/>
          </a:p>
        </p:txBody>
      </p:sp>
      <p:sp>
        <p:nvSpPr>
          <p:cNvPr id="143" name="Google Shape;143;p26"/>
          <p:cNvSpPr txBox="1"/>
          <p:nvPr/>
        </p:nvSpPr>
        <p:spPr>
          <a:xfrm>
            <a:off x="3856906" y="1651991"/>
            <a:ext cx="5078100" cy="25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4150" lvl="1" marL="381000" marR="0" rtl="0" algn="l">
              <a:lnSpc>
                <a:spcPct val="124006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Arial"/>
              <a:buChar char="•"/>
            </a:pP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ERROS DE MEDICAÇÃO NO FOSSO QUE GERAM QUEBRA-QUEBRA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4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81000" marR="0" rtl="0" algn="l">
              <a:lnSpc>
                <a:spcPct val="124006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Arial"/>
              <a:buChar char="•"/>
            </a:pP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PROJETOS QUE NÃO ATENDEM ÀS NORMAS DE ACESSIBILIDADE (NBR9050)</a:t>
            </a:r>
            <a:endParaRPr b="1" sz="1700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914400" marR="0" rtl="0" algn="l">
              <a:lnSpc>
                <a:spcPct val="124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81000" marR="0" rtl="0" algn="l">
              <a:lnSpc>
                <a:spcPct val="124006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Arial"/>
              <a:buChar char="•"/>
            </a:pP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FALTA DE SUPORTE TÉCNICO RÁPIDO NA FASE DE DESENHO</a:t>
            </a:r>
            <a:endParaRPr sz="700">
              <a:solidFill>
                <a:srgbClr val="EBDED4"/>
              </a:solidFill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1682577" y="4677050"/>
            <a:ext cx="598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u="none" cap="none" strike="noStrike">
                <a:solidFill>
                  <a:srgbClr val="C49D70"/>
                </a:solidFill>
                <a:latin typeface="Arial"/>
                <a:ea typeface="Arial"/>
                <a:cs typeface="Arial"/>
                <a:sym typeface="Arial"/>
              </a:rPr>
              <a:t> "NÓS CUIDAMOS DA TÉCNICA PARA VOCÊ FOCAR NA ESTÉTICA."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272631" y="972355"/>
            <a:ext cx="3899319" cy="3198790"/>
          </a:xfrm>
          <a:custGeom>
            <a:rect b="b" l="l" r="r" t="t"/>
            <a:pathLst>
              <a:path extrusionOk="0" h="6397579" w="7798637">
                <a:moveTo>
                  <a:pt x="0" y="0"/>
                </a:moveTo>
                <a:lnTo>
                  <a:pt x="7798637" y="0"/>
                </a:lnTo>
                <a:lnTo>
                  <a:pt x="7798637" y="6397580"/>
                </a:lnTo>
                <a:lnTo>
                  <a:pt x="0" y="6397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1493" l="0" r="0" t="-43205"/>
            </a:stretch>
          </a:blipFill>
          <a:ln>
            <a:noFill/>
          </a:ln>
        </p:spPr>
      </p:sp>
      <p:sp>
        <p:nvSpPr>
          <p:cNvPr id="150" name="Google Shape;150;p27"/>
          <p:cNvSpPr/>
          <p:nvPr/>
        </p:nvSpPr>
        <p:spPr>
          <a:xfrm>
            <a:off x="4730332" y="819955"/>
            <a:ext cx="3899319" cy="2504296"/>
          </a:xfrm>
          <a:custGeom>
            <a:rect b="b" l="l" r="r" t="t"/>
            <a:pathLst>
              <a:path extrusionOk="0" h="5008592" w="7798637">
                <a:moveTo>
                  <a:pt x="0" y="0"/>
                </a:moveTo>
                <a:lnTo>
                  <a:pt x="7798637" y="0"/>
                </a:lnTo>
                <a:lnTo>
                  <a:pt x="7798637" y="5008592"/>
                </a:lnTo>
                <a:lnTo>
                  <a:pt x="0" y="5008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2882" l="0" r="0" t="-42882"/>
            </a:stretch>
          </a:blipFill>
          <a:ln>
            <a:noFill/>
          </a:ln>
        </p:spPr>
      </p:sp>
      <p:grpSp>
        <p:nvGrpSpPr>
          <p:cNvPr id="151" name="Google Shape;151;p27"/>
          <p:cNvGrpSpPr/>
          <p:nvPr/>
        </p:nvGrpSpPr>
        <p:grpSpPr>
          <a:xfrm>
            <a:off x="272631" y="4321329"/>
            <a:ext cx="3899362" cy="349604"/>
            <a:chOff x="0" y="-9525"/>
            <a:chExt cx="10398300" cy="932279"/>
          </a:xfrm>
        </p:grpSpPr>
        <p:sp>
          <p:nvSpPr>
            <p:cNvPr id="152" name="Google Shape;152;p27"/>
            <p:cNvSpPr txBox="1"/>
            <p:nvPr/>
          </p:nvSpPr>
          <p:spPr>
            <a:xfrm>
              <a:off x="0" y="-9525"/>
              <a:ext cx="1039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4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EBDED4"/>
                  </a:solidFill>
                  <a:latin typeface="Arial"/>
                  <a:ea typeface="Arial"/>
                  <a:cs typeface="Arial"/>
                  <a:sym typeface="Arial"/>
                </a:rPr>
                <a:t>PLATAFORMA MEIA CABINE</a:t>
              </a:r>
              <a:endParaRPr sz="700">
                <a:solidFill>
                  <a:srgbClr val="EBDED4"/>
                </a:solidFill>
              </a:endParaRPr>
            </a:p>
          </p:txBody>
        </p:sp>
        <p:sp>
          <p:nvSpPr>
            <p:cNvPr id="153" name="Google Shape;153;p27"/>
            <p:cNvSpPr txBox="1"/>
            <p:nvPr/>
          </p:nvSpPr>
          <p:spPr>
            <a:xfrm>
              <a:off x="0" y="486128"/>
              <a:ext cx="10398183" cy="436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27"/>
          <p:cNvSpPr txBox="1"/>
          <p:nvPr/>
        </p:nvSpPr>
        <p:spPr>
          <a:xfrm>
            <a:off x="514350" y="1198164"/>
            <a:ext cx="17911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700"/>
          </a:p>
        </p:txBody>
      </p:sp>
      <p:sp>
        <p:nvSpPr>
          <p:cNvPr id="155" name="Google Shape;155;p27"/>
          <p:cNvSpPr txBox="1"/>
          <p:nvPr/>
        </p:nvSpPr>
        <p:spPr>
          <a:xfrm>
            <a:off x="4482443" y="1009252"/>
            <a:ext cx="179114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700"/>
          </a:p>
        </p:txBody>
      </p:sp>
      <p:sp>
        <p:nvSpPr>
          <p:cNvPr id="156" name="Google Shape;156;p27"/>
          <p:cNvSpPr txBox="1"/>
          <p:nvPr/>
        </p:nvSpPr>
        <p:spPr>
          <a:xfrm>
            <a:off x="157163" y="240781"/>
            <a:ext cx="5130382" cy="579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500" u="none" cap="none" strike="noStrike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"EQUIPAMENTOS QUE SE MOLDAM AO SEU DESIGN."</a:t>
            </a:r>
            <a:endParaRPr sz="700"/>
          </a:p>
        </p:txBody>
      </p:sp>
      <p:grpSp>
        <p:nvGrpSpPr>
          <p:cNvPr id="157" name="Google Shape;157;p27"/>
          <p:cNvGrpSpPr/>
          <p:nvPr/>
        </p:nvGrpSpPr>
        <p:grpSpPr>
          <a:xfrm>
            <a:off x="4730332" y="3459736"/>
            <a:ext cx="3899362" cy="349075"/>
            <a:chOff x="0" y="-9525"/>
            <a:chExt cx="10398300" cy="930868"/>
          </a:xfrm>
        </p:grpSpPr>
        <p:sp>
          <p:nvSpPr>
            <p:cNvPr id="158" name="Google Shape;158;p27"/>
            <p:cNvSpPr txBox="1"/>
            <p:nvPr/>
          </p:nvSpPr>
          <p:spPr>
            <a:xfrm>
              <a:off x="0" y="-9525"/>
              <a:ext cx="1039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4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EBDED4"/>
                  </a:solidFill>
                  <a:latin typeface="Arial"/>
                  <a:ea typeface="Arial"/>
                  <a:cs typeface="Arial"/>
                  <a:sym typeface="Arial"/>
                </a:rPr>
                <a:t>PLATAFORMA CABINADA</a:t>
              </a:r>
              <a:endParaRPr sz="700">
                <a:solidFill>
                  <a:srgbClr val="EBDED4"/>
                </a:solidFill>
              </a:endParaRPr>
            </a:p>
          </p:txBody>
        </p:sp>
        <p:sp>
          <p:nvSpPr>
            <p:cNvPr id="159" name="Google Shape;159;p27"/>
            <p:cNvSpPr txBox="1"/>
            <p:nvPr/>
          </p:nvSpPr>
          <p:spPr>
            <a:xfrm>
              <a:off x="0" y="484717"/>
              <a:ext cx="10398183" cy="436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Google Shape;160;p27"/>
          <p:cNvCxnSpPr/>
          <p:nvPr/>
        </p:nvCxnSpPr>
        <p:spPr>
          <a:xfrm>
            <a:off x="4730332" y="3766230"/>
            <a:ext cx="389931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27"/>
          <p:cNvSpPr/>
          <p:nvPr/>
        </p:nvSpPr>
        <p:spPr>
          <a:xfrm>
            <a:off x="8282551" y="4324901"/>
            <a:ext cx="1008524" cy="1008524"/>
          </a:xfrm>
          <a:custGeom>
            <a:rect b="b" l="l" r="r" t="t"/>
            <a:pathLst>
              <a:path extrusionOk="0" h="2017047" w="2017047">
                <a:moveTo>
                  <a:pt x="0" y="0"/>
                </a:moveTo>
                <a:lnTo>
                  <a:pt x="2017046" y="0"/>
                </a:lnTo>
                <a:lnTo>
                  <a:pt x="2017046" y="2017047"/>
                </a:lnTo>
                <a:lnTo>
                  <a:pt x="0" y="20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2" name="Google Shape;162;p27"/>
          <p:cNvCxnSpPr/>
          <p:nvPr/>
        </p:nvCxnSpPr>
        <p:spPr>
          <a:xfrm>
            <a:off x="272631" y="4624388"/>
            <a:ext cx="389931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4599012" y="100965"/>
            <a:ext cx="4057650" cy="2470785"/>
          </a:xfrm>
          <a:custGeom>
            <a:rect b="b" l="l" r="r" t="t"/>
            <a:pathLst>
              <a:path extrusionOk="0" h="4941570" w="8115300">
                <a:moveTo>
                  <a:pt x="0" y="0"/>
                </a:moveTo>
                <a:lnTo>
                  <a:pt x="8115300" y="0"/>
                </a:lnTo>
                <a:lnTo>
                  <a:pt x="8115300" y="4941570"/>
                </a:lnTo>
                <a:lnTo>
                  <a:pt x="0" y="4941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706" l="0" r="0" t="-22706"/>
            </a:stretch>
          </a:blipFill>
          <a:ln>
            <a:noFill/>
          </a:ln>
        </p:spPr>
      </p:sp>
      <p:sp>
        <p:nvSpPr>
          <p:cNvPr id="168" name="Google Shape;168;p28"/>
          <p:cNvSpPr txBox="1"/>
          <p:nvPr/>
        </p:nvSpPr>
        <p:spPr>
          <a:xfrm>
            <a:off x="4301319" y="192088"/>
            <a:ext cx="179114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700"/>
          </a:p>
        </p:txBody>
      </p:sp>
      <p:sp>
        <p:nvSpPr>
          <p:cNvPr id="169" name="Google Shape;169;p28"/>
          <p:cNvSpPr txBox="1"/>
          <p:nvPr/>
        </p:nvSpPr>
        <p:spPr>
          <a:xfrm>
            <a:off x="62463" y="3091519"/>
            <a:ext cx="86568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45720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Playfair Display"/>
              <a:buChar char="●"/>
            </a:pPr>
            <a:r>
              <a:rPr b="1" lang="pt-BR" sz="1700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PLATAFORMAS DE ACESSIBILIDADE</a:t>
            </a:r>
            <a:r>
              <a:rPr b="1" lang="pt-BR" sz="1900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SILENCIOSAS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COMPACTAS, IDEAIS PARA VENCER BARREIRAS EM COMÉRCIOS E RESIDÊNCIAS</a:t>
            </a:r>
            <a:endParaRPr b="1" sz="1700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Char char="●"/>
            </a:pPr>
            <a:r>
              <a:rPr b="1" lang="pt-BR" sz="1700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ELEVADOR UNIFAMILIAR: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TECNOLOGIA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HIDRÁULICA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OU FUSO, COM POÇO (PIT) REDUZIDO E ACABAMENTO PREMIUM</a:t>
            </a:r>
            <a:endParaRPr b="1" sz="1700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Char char="●"/>
            </a:pPr>
            <a:r>
              <a:rPr b="1" lang="pt-BR" sz="1700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CONFORMIDADE TOTAL</a:t>
            </a:r>
            <a:r>
              <a:rPr b="1" lang="pt-BR" sz="1700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EQUIPAMENTOS RIGOROSAMENTE DENTRO DAS NORMAS NBR ISO9386-1 E NBR12892 </a:t>
            </a:r>
            <a:endParaRPr b="1" sz="1700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70" name="Google Shape;170;p28"/>
          <p:cNvGrpSpPr/>
          <p:nvPr/>
        </p:nvGrpSpPr>
        <p:grpSpPr>
          <a:xfrm>
            <a:off x="5673307" y="2687726"/>
            <a:ext cx="3899362" cy="349075"/>
            <a:chOff x="0" y="-9525"/>
            <a:chExt cx="10398300" cy="930868"/>
          </a:xfrm>
        </p:grpSpPr>
        <p:sp>
          <p:nvSpPr>
            <p:cNvPr id="171" name="Google Shape;171;p28"/>
            <p:cNvSpPr txBox="1"/>
            <p:nvPr/>
          </p:nvSpPr>
          <p:spPr>
            <a:xfrm>
              <a:off x="0" y="-9525"/>
              <a:ext cx="1039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4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EBDED4"/>
                  </a:solidFill>
                  <a:latin typeface="Arial"/>
                  <a:ea typeface="Arial"/>
                  <a:cs typeface="Arial"/>
                  <a:sym typeface="Arial"/>
                </a:rPr>
                <a:t>ELEVADOR UNIFAMILIAR</a:t>
              </a:r>
              <a:endParaRPr sz="700">
                <a:solidFill>
                  <a:srgbClr val="EBDED4"/>
                </a:solidFill>
              </a:endParaRPr>
            </a:p>
          </p:txBody>
        </p:sp>
        <p:sp>
          <p:nvSpPr>
            <p:cNvPr id="172" name="Google Shape;172;p28"/>
            <p:cNvSpPr txBox="1"/>
            <p:nvPr/>
          </p:nvSpPr>
          <p:spPr>
            <a:xfrm>
              <a:off x="0" y="484717"/>
              <a:ext cx="10398183" cy="436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3" name="Google Shape;173;p28"/>
          <p:cNvCxnSpPr/>
          <p:nvPr/>
        </p:nvCxnSpPr>
        <p:spPr>
          <a:xfrm>
            <a:off x="4572000" y="2878855"/>
            <a:ext cx="389931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28"/>
          <p:cNvSpPr/>
          <p:nvPr/>
        </p:nvSpPr>
        <p:spPr>
          <a:xfrm>
            <a:off x="8282551" y="4324901"/>
            <a:ext cx="1008524" cy="1008524"/>
          </a:xfrm>
          <a:custGeom>
            <a:rect b="b" l="l" r="r" t="t"/>
            <a:pathLst>
              <a:path extrusionOk="0" h="2017047" w="2017047">
                <a:moveTo>
                  <a:pt x="0" y="0"/>
                </a:moveTo>
                <a:lnTo>
                  <a:pt x="2017046" y="0"/>
                </a:lnTo>
                <a:lnTo>
                  <a:pt x="2017046" y="2017047"/>
                </a:lnTo>
                <a:lnTo>
                  <a:pt x="0" y="20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/>
          <p:nvPr/>
        </p:nvSpPr>
        <p:spPr>
          <a:xfrm>
            <a:off x="6676610" y="823595"/>
            <a:ext cx="2067341" cy="1648576"/>
          </a:xfrm>
          <a:custGeom>
            <a:rect b="b" l="l" r="r" t="t"/>
            <a:pathLst>
              <a:path extrusionOk="0" h="3297151" w="4134681">
                <a:moveTo>
                  <a:pt x="0" y="0"/>
                </a:moveTo>
                <a:lnTo>
                  <a:pt x="4134681" y="0"/>
                </a:lnTo>
                <a:lnTo>
                  <a:pt x="4134681" y="3297151"/>
                </a:lnTo>
                <a:lnTo>
                  <a:pt x="0" y="3297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1909" l="0" r="0" t="-46855"/>
            </a:stretch>
          </a:blipFill>
          <a:ln>
            <a:noFill/>
          </a:ln>
        </p:spPr>
      </p:sp>
      <p:sp>
        <p:nvSpPr>
          <p:cNvPr id="180" name="Google Shape;180;p29"/>
          <p:cNvSpPr/>
          <p:nvPr/>
        </p:nvSpPr>
        <p:spPr>
          <a:xfrm>
            <a:off x="6676610" y="2742781"/>
            <a:ext cx="2067341" cy="1582120"/>
          </a:xfrm>
          <a:custGeom>
            <a:rect b="b" l="l" r="r" t="t"/>
            <a:pathLst>
              <a:path extrusionOk="0" h="3164239" w="4134681">
                <a:moveTo>
                  <a:pt x="0" y="0"/>
                </a:moveTo>
                <a:lnTo>
                  <a:pt x="4134681" y="0"/>
                </a:lnTo>
                <a:lnTo>
                  <a:pt x="4134681" y="3164239"/>
                </a:lnTo>
                <a:lnTo>
                  <a:pt x="0" y="3164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841" r="-6841" t="-4795"/>
            </a:stretch>
          </a:blipFill>
          <a:ln>
            <a:noFill/>
          </a:ln>
        </p:spPr>
      </p:sp>
      <p:sp>
        <p:nvSpPr>
          <p:cNvPr id="181" name="Google Shape;181;p29"/>
          <p:cNvSpPr txBox="1"/>
          <p:nvPr/>
        </p:nvSpPr>
        <p:spPr>
          <a:xfrm>
            <a:off x="157163" y="195580"/>
            <a:ext cx="60864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b="0" i="0" lang="pt-BR" sz="2400" u="none" cap="none" strike="noStrike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MUITO MAIS QUE UM FORNECEDOR, SEU BRAÇO DIREITO TÉCNICO</a:t>
            </a: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”</a:t>
            </a:r>
            <a:endParaRPr sz="700"/>
          </a:p>
        </p:txBody>
      </p:sp>
      <p:sp>
        <p:nvSpPr>
          <p:cNvPr id="182" name="Google Shape;182;p29"/>
          <p:cNvSpPr txBox="1"/>
          <p:nvPr/>
        </p:nvSpPr>
        <p:spPr>
          <a:xfrm>
            <a:off x="57276" y="1145445"/>
            <a:ext cx="6286200" cy="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8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8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34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layfair Display Medium"/>
              <a:buChar char="•"/>
            </a:pPr>
            <a:r>
              <a:rPr i="0" lang="pt-BR" sz="1500" u="none" cap="none" strike="noStrike">
                <a:solidFill>
                  <a:srgbClr val="C49D7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CONSULTORIA GRATUITA:</a:t>
            </a:r>
            <a:r>
              <a:rPr i="0" lang="pt-BR" sz="1500" u="none" cap="none" strike="noStrike">
                <a:solidFill>
                  <a:srgbClr val="FFFF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</a:t>
            </a:r>
            <a:r>
              <a:rPr i="0" lang="pt-BR" sz="1500" u="none" cap="none" strike="noStrike">
                <a:solidFill>
                  <a:srgbClr val="EBDED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AUXILIAMOS NO DETALHAMENTO DO PROJETO (VÃO DE PORTA, QUADRO DE COMANDO, CARGA DE VIGAS).</a:t>
            </a:r>
            <a:endParaRPr sz="500">
              <a:solidFill>
                <a:srgbClr val="EBDED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700" u="none" cap="none" strike="noStrike">
              <a:solidFill>
                <a:srgbClr val="FFFFF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1714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layfair Display Medium"/>
              <a:buChar char="•"/>
            </a:pPr>
            <a:r>
              <a:rPr i="0" lang="pt-BR" sz="1500" u="none" cap="none" strike="noStrike">
                <a:solidFill>
                  <a:srgbClr val="C49D7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SUPORTE EM 3 ESTADOS:</a:t>
            </a:r>
            <a:r>
              <a:rPr i="0" lang="pt-BR" sz="1500" u="none" cap="none" strike="noStrike">
                <a:solidFill>
                  <a:srgbClr val="FFFF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</a:t>
            </a:r>
            <a:r>
              <a:rPr i="0" lang="pt-BR" sz="1500" u="none" cap="none" strike="noStrike">
                <a:solidFill>
                  <a:srgbClr val="EBDED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ATENDIMENTO ÁGIL EM SP, MG E ES</a:t>
            </a:r>
            <a:r>
              <a:rPr i="0" lang="pt-BR" sz="1500" u="none" cap="none" strike="noStrike">
                <a:solidFill>
                  <a:srgbClr val="FFFF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.</a:t>
            </a:r>
            <a:endParaRPr sz="5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FFFFF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1714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layfair Display Medium"/>
              <a:buChar char="•"/>
            </a:pPr>
            <a:r>
              <a:rPr i="0" lang="pt-BR" sz="1500" u="none" cap="none" strike="noStrike">
                <a:solidFill>
                  <a:srgbClr val="C49D70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RESERVA TÉCNICA (RT): </a:t>
            </a:r>
            <a:r>
              <a:rPr i="0" lang="pt-BR" sz="1500" u="none" cap="none" strike="noStrike">
                <a:solidFill>
                  <a:srgbClr val="EBDED4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POLÍTICA DE COMISSIONAMENTO TRANSPARENTE (3% A 5%) SOBRE CONTRATOS FECHADOS.</a:t>
            </a:r>
            <a:endParaRPr sz="500">
              <a:solidFill>
                <a:srgbClr val="EBDED4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7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8282551" y="4324901"/>
            <a:ext cx="1008524" cy="1008524"/>
          </a:xfrm>
          <a:custGeom>
            <a:rect b="b" l="l" r="r" t="t"/>
            <a:pathLst>
              <a:path extrusionOk="0" h="2017047" w="2017047">
                <a:moveTo>
                  <a:pt x="0" y="0"/>
                </a:moveTo>
                <a:lnTo>
                  <a:pt x="2017046" y="0"/>
                </a:lnTo>
                <a:lnTo>
                  <a:pt x="2017046" y="2017047"/>
                </a:lnTo>
                <a:lnTo>
                  <a:pt x="0" y="20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6061777" y="1666390"/>
            <a:ext cx="2725036" cy="2085449"/>
          </a:xfrm>
          <a:custGeom>
            <a:rect b="b" l="l" r="r" t="t"/>
            <a:pathLst>
              <a:path extrusionOk="0" h="4170897" w="5450072">
                <a:moveTo>
                  <a:pt x="0" y="0"/>
                </a:moveTo>
                <a:lnTo>
                  <a:pt x="5450072" y="0"/>
                </a:lnTo>
                <a:lnTo>
                  <a:pt x="5450072" y="4170897"/>
                </a:lnTo>
                <a:lnTo>
                  <a:pt x="0" y="4170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432" r="-7432" t="0"/>
            </a:stretch>
          </a:blipFill>
          <a:ln>
            <a:noFill/>
          </a:ln>
        </p:spPr>
      </p:sp>
      <p:sp>
        <p:nvSpPr>
          <p:cNvPr id="189" name="Google Shape;189;p30"/>
          <p:cNvSpPr/>
          <p:nvPr/>
        </p:nvSpPr>
        <p:spPr>
          <a:xfrm>
            <a:off x="8282551" y="4324901"/>
            <a:ext cx="1008524" cy="1008524"/>
          </a:xfrm>
          <a:custGeom>
            <a:rect b="b" l="l" r="r" t="t"/>
            <a:pathLst>
              <a:path extrusionOk="0" h="2017047" w="2017047">
                <a:moveTo>
                  <a:pt x="0" y="0"/>
                </a:moveTo>
                <a:lnTo>
                  <a:pt x="2017046" y="0"/>
                </a:lnTo>
                <a:lnTo>
                  <a:pt x="2017046" y="2017047"/>
                </a:lnTo>
                <a:lnTo>
                  <a:pt x="0" y="20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30"/>
          <p:cNvSpPr txBox="1"/>
          <p:nvPr/>
        </p:nvSpPr>
        <p:spPr>
          <a:xfrm>
            <a:off x="1357313" y="131509"/>
            <a:ext cx="60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b="0" i="0" lang="pt-BR" sz="2400" u="none" cap="none" strike="noStrike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SUA INDICAÇÃO COM SEGURANÇA TOTAL</a:t>
            </a: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”</a:t>
            </a:r>
            <a:endParaRPr sz="700"/>
          </a:p>
        </p:txBody>
      </p:sp>
      <p:sp>
        <p:nvSpPr>
          <p:cNvPr id="191" name="Google Shape;191;p30"/>
          <p:cNvSpPr txBox="1"/>
          <p:nvPr/>
        </p:nvSpPr>
        <p:spPr>
          <a:xfrm>
            <a:off x="1" y="894895"/>
            <a:ext cx="6286200" cy="4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8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8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34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EMISSÃO DE ART (ANOTAÇÃO DE RESPONSABILIDADE TÉCNICA).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CRONOGRAMA DE INSTALAÇÃO RIGOROSO.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EBDED4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MANUAL DE MANUTENÇÃO PREVENTIVA PARA O SEU CLIENTE.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6081270" y="1529025"/>
            <a:ext cx="2725036" cy="2085449"/>
          </a:xfrm>
          <a:custGeom>
            <a:rect b="b" l="l" r="r" t="t"/>
            <a:pathLst>
              <a:path extrusionOk="0" h="4170897" w="5450072">
                <a:moveTo>
                  <a:pt x="0" y="0"/>
                </a:moveTo>
                <a:lnTo>
                  <a:pt x="5450072" y="0"/>
                </a:lnTo>
                <a:lnTo>
                  <a:pt x="5450072" y="4170898"/>
                </a:lnTo>
                <a:lnTo>
                  <a:pt x="0" y="417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432" r="-7432" t="0"/>
            </a:stretch>
          </a:blipFill>
          <a:ln>
            <a:noFill/>
          </a:ln>
        </p:spPr>
      </p:sp>
      <p:sp>
        <p:nvSpPr>
          <p:cNvPr id="197" name="Google Shape;197;p31"/>
          <p:cNvSpPr/>
          <p:nvPr/>
        </p:nvSpPr>
        <p:spPr>
          <a:xfrm>
            <a:off x="8282551" y="4324901"/>
            <a:ext cx="1008524" cy="1008524"/>
          </a:xfrm>
          <a:custGeom>
            <a:rect b="b" l="l" r="r" t="t"/>
            <a:pathLst>
              <a:path extrusionOk="0" h="2017047" w="2017047">
                <a:moveTo>
                  <a:pt x="0" y="0"/>
                </a:moveTo>
                <a:lnTo>
                  <a:pt x="2017046" y="0"/>
                </a:lnTo>
                <a:lnTo>
                  <a:pt x="2017046" y="2017047"/>
                </a:lnTo>
                <a:lnTo>
                  <a:pt x="0" y="20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31"/>
          <p:cNvSpPr txBox="1"/>
          <p:nvPr/>
        </p:nvSpPr>
        <p:spPr>
          <a:xfrm>
            <a:off x="1357313" y="131509"/>
            <a:ext cx="60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b="0" i="0" lang="pt-BR" sz="2400" u="none" cap="none" strike="noStrike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FLUXO DA PARCERIA (COMO FUNCIONA)</a:t>
            </a:r>
            <a:r>
              <a:rPr lang="pt-BR" sz="2400">
                <a:solidFill>
                  <a:srgbClr val="C49D70"/>
                </a:solidFill>
                <a:latin typeface="Bree Serif"/>
                <a:ea typeface="Bree Serif"/>
                <a:cs typeface="Bree Serif"/>
                <a:sym typeface="Bree Serif"/>
              </a:rPr>
              <a:t>”</a:t>
            </a:r>
            <a:endParaRPr sz="700"/>
          </a:p>
        </p:txBody>
      </p:sp>
      <p:sp>
        <p:nvSpPr>
          <p:cNvPr id="199" name="Google Shape;199;p31"/>
          <p:cNvSpPr txBox="1"/>
          <p:nvPr/>
        </p:nvSpPr>
        <p:spPr>
          <a:xfrm>
            <a:off x="160066" y="186360"/>
            <a:ext cx="6286200" cy="5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8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8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34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C49D70"/>
              </a:buClr>
              <a:buSzPts val="1700"/>
              <a:buFont typeface="Arial"/>
              <a:buChar char="•"/>
            </a:pPr>
            <a:r>
              <a:rPr b="1" i="0" lang="pt-BR" sz="1700" u="none" cap="none" strike="noStrike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INDICAÇÃO</a:t>
            </a:r>
            <a:r>
              <a:rPr b="1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VOCÊ NOS ENVIA O CONTATO OU O PROJETO.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C49D70"/>
              </a:buClr>
              <a:buSzPts val="1700"/>
              <a:buFont typeface="Arial"/>
              <a:buChar char="•"/>
            </a:pPr>
            <a:r>
              <a:rPr b="1" i="0" lang="pt-BR" sz="1700" u="none" cap="none" strike="noStrike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VIABILIDADE</a:t>
            </a: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VALIDAMOS AS MEDIDAS E ESPECIFICAÇÕES TÉCNICAS.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C49D70"/>
              </a:buClr>
              <a:buSzPts val="1700"/>
              <a:buFont typeface="Arial"/>
              <a:buChar char="•"/>
            </a:pPr>
            <a:r>
              <a:rPr b="1" i="0" lang="pt-BR" sz="1700" u="none" cap="none" strike="noStrike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FECHAMENTO</a:t>
            </a: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CUIDAMOS DE TODA A VENDA E NEGOCIAÇÃO.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184150" lvl="1" marL="36830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Clr>
                <a:srgbClr val="C49D70"/>
              </a:buClr>
              <a:buSzPts val="1700"/>
              <a:buFont typeface="Arial"/>
              <a:buChar char="•"/>
            </a:pPr>
            <a:r>
              <a:rPr b="1" i="0" lang="pt-BR" sz="1700" u="none" cap="none" strike="noStrike">
                <a:solidFill>
                  <a:srgbClr val="C49D7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PAGAMENTO</a:t>
            </a:r>
            <a:r>
              <a:rPr b="1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r>
              <a:rPr b="0" i="0" lang="pt-BR" sz="1700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RECEBIMENTO DA SUA RESERVA TÉCNICA NO 5º DIA ÚTIL DO CICLO FINANCEIRO.</a:t>
            </a:r>
            <a:endParaRPr sz="700">
              <a:solidFill>
                <a:srgbClr val="EBDED4"/>
              </a:solidFill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1B1B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/>
          <p:nvPr/>
        </p:nvSpPr>
        <p:spPr>
          <a:xfrm>
            <a:off x="3105636" y="-115167"/>
            <a:ext cx="2544043" cy="2544043"/>
          </a:xfrm>
          <a:custGeom>
            <a:rect b="b" l="l" r="r" t="t"/>
            <a:pathLst>
              <a:path extrusionOk="0" h="5088085" w="5088085">
                <a:moveTo>
                  <a:pt x="0" y="0"/>
                </a:moveTo>
                <a:lnTo>
                  <a:pt x="5088085" y="0"/>
                </a:lnTo>
                <a:lnTo>
                  <a:pt x="5088085" y="5088085"/>
                </a:lnTo>
                <a:lnTo>
                  <a:pt x="0" y="5088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32"/>
          <p:cNvSpPr txBox="1"/>
          <p:nvPr/>
        </p:nvSpPr>
        <p:spPr>
          <a:xfrm>
            <a:off x="857250" y="2010092"/>
            <a:ext cx="8115300" cy="418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500" u="none" cap="none" strike="noStrike">
                <a:solidFill>
                  <a:srgbClr val="A87947"/>
                </a:solidFill>
                <a:latin typeface="Bree Serif"/>
                <a:ea typeface="Bree Serif"/>
                <a:cs typeface="Bree Serif"/>
                <a:sym typeface="Bree Serif"/>
              </a:rPr>
              <a:t>VAMOS VIABILIZAR SEU PRÓXIMO PROJETO JUNTOS?</a:t>
            </a:r>
            <a:endParaRPr sz="700"/>
          </a:p>
        </p:txBody>
      </p:sp>
      <p:sp>
        <p:nvSpPr>
          <p:cNvPr id="206" name="Google Shape;206;p32"/>
          <p:cNvSpPr txBox="1"/>
          <p:nvPr/>
        </p:nvSpPr>
        <p:spPr>
          <a:xfrm>
            <a:off x="1323801" y="2571751"/>
            <a:ext cx="673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u="none" cap="none" strike="noStrike">
                <a:solidFill>
                  <a:srgbClr val="EBDED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"SOLICITE AGORA O NOSSO MANUAL TÉCNICO DE BOLSO PARA ARQUITETOS."</a:t>
            </a:r>
            <a:endParaRPr sz="900">
              <a:solidFill>
                <a:srgbClr val="EBDED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3869602" y="3861594"/>
            <a:ext cx="164670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NOME DO VENDEDOR </a:t>
            </a:r>
            <a:endParaRPr sz="700"/>
          </a:p>
        </p:txBody>
      </p:sp>
      <p:sp>
        <p:nvSpPr>
          <p:cNvPr id="208" name="Google Shape;208;p32"/>
          <p:cNvSpPr txBox="1"/>
          <p:nvPr/>
        </p:nvSpPr>
        <p:spPr>
          <a:xfrm>
            <a:off x="747911" y="4624388"/>
            <a:ext cx="4715451" cy="65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WHATSAPP</a:t>
            </a:r>
            <a:endParaRPr sz="700"/>
          </a:p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4471012" y="4624388"/>
            <a:ext cx="443888" cy="21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SITE</a:t>
            </a:r>
            <a:endParaRPr sz="700"/>
          </a:p>
        </p:txBody>
      </p:sp>
      <p:sp>
        <p:nvSpPr>
          <p:cNvPr id="210" name="Google Shape;210;p32"/>
          <p:cNvSpPr txBox="1"/>
          <p:nvPr/>
        </p:nvSpPr>
        <p:spPr>
          <a:xfrm>
            <a:off x="5897765" y="4624388"/>
            <a:ext cx="1202252" cy="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INSTAGRAM</a:t>
            </a:r>
            <a:endParaRPr sz="700"/>
          </a:p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